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Arimo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17" Type="http://schemas.openxmlformats.org/officeDocument/2006/relationships/image" Target="../media/image26.svg"/><Relationship Id="rId2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.svg"/><Relationship Id="rId5" Type="http://schemas.openxmlformats.org/officeDocument/2006/relationships/image" Target="../media/image10.svg"/><Relationship Id="rId1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38886" y="2967256"/>
            <a:ext cx="11870803" cy="413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2"/>
              </a:lnSpc>
            </a:pPr>
            <a:r>
              <a:rPr lang="en-US" sz="9407" spc="272">
                <a:solidFill>
                  <a:srgbClr val="042B60"/>
                </a:solidFill>
                <a:latin typeface="Now Bold"/>
              </a:rPr>
              <a:t>ÇOCUKLARIMIZA SINIR KOYMA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2900" y="1662333"/>
            <a:ext cx="21945600" cy="858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 Bold"/>
              </a:rPr>
              <a:t>Ana-Babanın inancı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Eğer acı çekmezlerse, çocuklar öğrenemezler.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Çocuklar korkmazlarsa sizin kurallarınıza saygı göstermezler.</a:t>
            </a:r>
          </a:p>
          <a:p>
            <a:pPr>
              <a:lnSpc>
                <a:spcPts val="3998"/>
              </a:lnSpc>
            </a:pPr>
            <a:endParaRPr/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 Bold"/>
              </a:rPr>
              <a:t>Güç ve kontrol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Hepsi ana babanın</a:t>
            </a:r>
          </a:p>
          <a:p>
            <a:pPr>
              <a:lnSpc>
                <a:spcPts val="3998"/>
              </a:lnSpc>
            </a:pPr>
            <a:endParaRPr/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 Bold"/>
              </a:rPr>
              <a:t>Problem çözme süreci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Zorla problemi çözme,çocuğun aleyhine,süreci ana baba yönetir ve kontrol eder.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Kararları onlar alır.</a:t>
            </a:r>
          </a:p>
          <a:p>
            <a:pPr>
              <a:lnSpc>
                <a:spcPts val="3998"/>
              </a:lnSpc>
            </a:pPr>
            <a:endParaRPr/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 Bold"/>
              </a:rPr>
              <a:t>Çocuk ne öğrenir?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Problemi çözmek ana babaların sorumluluğudur. İletişimde kırıcı yöntemleri öğrenir.</a:t>
            </a:r>
          </a:p>
          <a:p>
            <a:pPr>
              <a:lnSpc>
                <a:spcPts val="3998"/>
              </a:lnSpc>
            </a:pPr>
            <a:endParaRPr/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 Bold"/>
              </a:rPr>
              <a:t>Çocuk nasıl tepki verir?</a:t>
            </a:r>
          </a:p>
          <a:p>
            <a:pPr>
              <a:lnSpc>
                <a:spcPts val="3998"/>
              </a:lnSpc>
            </a:pPr>
            <a:r>
              <a:rPr lang="en-US" sz="3099" spc="89">
                <a:solidFill>
                  <a:srgbClr val="042B60"/>
                </a:solidFill>
                <a:latin typeface="Arimo"/>
              </a:rPr>
              <a:t>Öfke, inatçılık, intikam, isyan, geri çekilme, kolay bastırılma</a:t>
            </a:r>
          </a:p>
          <a:p>
            <a:pPr>
              <a:lnSpc>
                <a:spcPts val="3998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12992185" y="1771746"/>
            <a:ext cx="4017503" cy="2947754"/>
          </a:xfrm>
          <a:custGeom>
            <a:avLst/>
            <a:gdLst/>
            <a:ahLst/>
            <a:cxnLst/>
            <a:rect l="l" t="t" r="r" b="b"/>
            <a:pathLst>
              <a:path w="4017503" h="2947754">
                <a:moveTo>
                  <a:pt x="0" y="0"/>
                </a:moveTo>
                <a:lnTo>
                  <a:pt x="4017504" y="0"/>
                </a:lnTo>
                <a:lnTo>
                  <a:pt x="4017504" y="2947754"/>
                </a:lnTo>
                <a:lnTo>
                  <a:pt x="0" y="2947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03310" y="508084"/>
            <a:ext cx="11878804" cy="935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4"/>
              </a:lnSpc>
            </a:pPr>
            <a:r>
              <a:rPr lang="en-US" sz="5770" spc="167">
                <a:solidFill>
                  <a:srgbClr val="042B60"/>
                </a:solidFill>
                <a:latin typeface="Now"/>
              </a:rPr>
              <a:t>CEZACI/OTOKRATİK YAKLAŞIM: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700" y="1090080"/>
            <a:ext cx="21945600" cy="930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 Bold"/>
              </a:rPr>
              <a:t>Ana-Babanın inancı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Benim görevim çocuklara hizmet vermek ve onları mutlu etmektir. Çocuklarımı                                                                                  üzen sonuçlar etkili olamazlar.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Güç ve kontrol hepsi çocuklarda.</a:t>
            </a:r>
          </a:p>
          <a:p>
            <a:pPr>
              <a:lnSpc>
                <a:spcPts val="3354"/>
              </a:lnSpc>
            </a:pPr>
            <a:endParaRPr/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 Bold"/>
              </a:rPr>
              <a:t>Problem çözme süreci</a:t>
            </a:r>
            <a:r>
              <a:rPr lang="en-US" sz="2600" spc="75">
                <a:solidFill>
                  <a:srgbClr val="042B60"/>
                </a:solidFill>
                <a:latin typeface="Arimo"/>
              </a:rPr>
              <a:t> 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İkna ederek problem çözme. Çocuklar kazanır.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Problem çözme aşamalarını ana babalar gerçekleştirir.</a:t>
            </a:r>
          </a:p>
          <a:p>
            <a:pPr>
              <a:lnSpc>
                <a:spcPts val="3354"/>
              </a:lnSpc>
            </a:pPr>
            <a:endParaRPr/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 Bold"/>
              </a:rPr>
              <a:t>Çocuk ne öğrenir?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Kurallar benim için değil, başkaları için vardır.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Ben istediğimi yaparım.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Ana babalar çocuklarının sorunlarının çözümünden sorumludur.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bağımlılığı, saygısızlığı, ben-merkezciliği.</a:t>
            </a:r>
          </a:p>
          <a:p>
            <a:pPr>
              <a:lnSpc>
                <a:spcPts val="3354"/>
              </a:lnSpc>
            </a:pPr>
            <a:endParaRPr/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 Bold"/>
              </a:rPr>
              <a:t>Çocuk nasıl tepki verir?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Sınırları test ederler.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Kuralları ve otoriteyi zorlar ve reddederler.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Söylenenleri duymazdan gelirler</a:t>
            </a:r>
          </a:p>
          <a:p>
            <a:pPr>
              <a:lnSpc>
                <a:spcPts val="3354"/>
              </a:lnSpc>
            </a:pPr>
            <a:r>
              <a:rPr lang="en-US" sz="2600" spc="75">
                <a:solidFill>
                  <a:srgbClr val="042B60"/>
                </a:solidFill>
                <a:latin typeface="Arimo"/>
              </a:rPr>
              <a:t>Sözleriyle ana-babalarını yıpratırlar.</a:t>
            </a:r>
          </a:p>
          <a:p>
            <a:pPr>
              <a:lnSpc>
                <a:spcPts val="3353"/>
              </a:lnSpc>
            </a:pPr>
            <a:endParaRPr/>
          </a:p>
          <a:p>
            <a:pPr>
              <a:lnSpc>
                <a:spcPts val="3998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10328286" y="4155084"/>
            <a:ext cx="7339814" cy="4856754"/>
          </a:xfrm>
          <a:custGeom>
            <a:avLst/>
            <a:gdLst/>
            <a:ahLst/>
            <a:cxnLst/>
            <a:rect l="l" t="t" r="r" b="b"/>
            <a:pathLst>
              <a:path w="7339814" h="4856754">
                <a:moveTo>
                  <a:pt x="0" y="0"/>
                </a:moveTo>
                <a:lnTo>
                  <a:pt x="7339814" y="0"/>
                </a:lnTo>
                <a:lnTo>
                  <a:pt x="7339814" y="4856755"/>
                </a:lnTo>
                <a:lnTo>
                  <a:pt x="0" y="48567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888" r="-2790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48432" y="135582"/>
            <a:ext cx="11878804" cy="935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4"/>
              </a:lnSpc>
            </a:pPr>
            <a:r>
              <a:rPr lang="en-US" sz="5770" spc="167">
                <a:solidFill>
                  <a:srgbClr val="042B60"/>
                </a:solidFill>
                <a:latin typeface="Now"/>
              </a:rPr>
              <a:t>SERBEST YAKLAŞIM: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600" y="1594854"/>
            <a:ext cx="21945600" cy="870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 Bold"/>
              </a:rPr>
              <a:t>Ana-Babanın inancı:    </a:t>
            </a:r>
            <a:r>
              <a:rPr lang="en-US" sz="2799" spc="81">
                <a:solidFill>
                  <a:srgbClr val="042B60"/>
                </a:solidFill>
                <a:latin typeface="Arimo"/>
              </a:rPr>
              <a:t>Çocuklar problemlerini kendi başına çöze bilirler.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Çocuklara seçenekler sunulmalıdır, Seçtikleri davranışların sonuçlarından ders 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almalarına izin verilmelidir.</a:t>
            </a:r>
          </a:p>
          <a:p>
            <a:pPr>
              <a:lnSpc>
                <a:spcPts val="3611"/>
              </a:lnSpc>
            </a:pPr>
            <a:endParaRPr/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 Bold"/>
              </a:rPr>
              <a:t>Güç ve kontrol:    </a:t>
            </a:r>
            <a:r>
              <a:rPr lang="en-US" sz="2799" spc="81">
                <a:solidFill>
                  <a:srgbClr val="042B60"/>
                </a:solidFill>
                <a:latin typeface="Arimo"/>
              </a:rPr>
              <a:t>       Çocuklara, ancak sorumlulukla taşıyabilecekleri kadar güç ve kontrol verilmelidir.</a:t>
            </a:r>
          </a:p>
          <a:p>
            <a:pPr>
              <a:lnSpc>
                <a:spcPts val="3611"/>
              </a:lnSpc>
            </a:pPr>
            <a:endParaRPr/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 Bold"/>
              </a:rPr>
              <a:t>Problem çözme süreci</a:t>
            </a:r>
            <a:r>
              <a:rPr lang="en-US" sz="2799" spc="81">
                <a:solidFill>
                  <a:srgbClr val="042B60"/>
                </a:solidFill>
                <a:latin typeface="Arimo"/>
              </a:rPr>
              <a:t>:     İşbirliği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    İki tarafta kazanır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    Karşılıklı saygıya dayanır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    Çocuklar problem çözme sürecinin aktif katılımcılarıdır.</a:t>
            </a:r>
          </a:p>
          <a:p>
            <a:pPr>
              <a:lnSpc>
                <a:spcPts val="3611"/>
              </a:lnSpc>
            </a:pPr>
            <a:endParaRPr/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 Bold"/>
              </a:rPr>
              <a:t>Çocuk ne öğrenir: </a:t>
            </a:r>
            <a:r>
              <a:rPr lang="en-US" sz="2799" spc="81">
                <a:solidFill>
                  <a:srgbClr val="042B60"/>
                </a:solidFill>
                <a:latin typeface="Arimo"/>
              </a:rPr>
              <a:t>         Sorumluluk ,İşbirliği , Bağımsızlık     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Kurallara ve otoriteye saygı, Benlik kontrolü</a:t>
            </a:r>
          </a:p>
          <a:p>
            <a:pPr>
              <a:lnSpc>
                <a:spcPts val="3611"/>
              </a:lnSpc>
            </a:pPr>
            <a:endParaRPr/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 Bold"/>
              </a:rPr>
              <a:t>Çocuk nasıl tepki verir:    </a:t>
            </a:r>
            <a:r>
              <a:rPr lang="en-US" sz="2799" spc="81">
                <a:solidFill>
                  <a:srgbClr val="042B60"/>
                </a:solidFill>
                <a:latin typeface="Arimo"/>
              </a:rPr>
              <a:t>Daha çok işbirliği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   Kendi başlarına problemlerin çözülmesi</a:t>
            </a:r>
          </a:p>
          <a:p>
            <a:pPr>
              <a:lnSpc>
                <a:spcPts val="3611"/>
              </a:lnSpc>
            </a:pPr>
            <a:r>
              <a:rPr lang="en-US" sz="2799" spc="81">
                <a:solidFill>
                  <a:srgbClr val="042B60"/>
                </a:solidFill>
                <a:latin typeface="Arimo"/>
              </a:rPr>
              <a:t>                                          Ana babaların sözlerini ciddiye alma</a:t>
            </a:r>
          </a:p>
          <a:p>
            <a:pPr>
              <a:lnSpc>
                <a:spcPts val="3353"/>
              </a:lnSpc>
            </a:pPr>
            <a:endParaRPr/>
          </a:p>
          <a:p>
            <a:pPr>
              <a:lnSpc>
                <a:spcPts val="3998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13182115" y="6583461"/>
            <a:ext cx="4396136" cy="2979067"/>
          </a:xfrm>
          <a:custGeom>
            <a:avLst/>
            <a:gdLst/>
            <a:ahLst/>
            <a:cxnLst/>
            <a:rect l="l" t="t" r="r" b="b"/>
            <a:pathLst>
              <a:path w="4396136" h="2979067">
                <a:moveTo>
                  <a:pt x="0" y="0"/>
                </a:moveTo>
                <a:lnTo>
                  <a:pt x="4396136" y="0"/>
                </a:lnTo>
                <a:lnTo>
                  <a:pt x="4396136" y="2979067"/>
                </a:lnTo>
                <a:lnTo>
                  <a:pt x="0" y="2979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48432" y="135582"/>
            <a:ext cx="11878804" cy="187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44"/>
              </a:lnSpc>
            </a:pPr>
            <a:r>
              <a:rPr lang="en-US" sz="5770" spc="167">
                <a:solidFill>
                  <a:srgbClr val="042B60"/>
                </a:solidFill>
                <a:latin typeface="Now"/>
              </a:rPr>
              <a:t>DEMOKRATİK YAKLAŞIM:</a:t>
            </a:r>
          </a:p>
          <a:p>
            <a:pPr>
              <a:lnSpc>
                <a:spcPts val="744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9844493" y="45873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9684408" y="470528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9814077" y="670342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0004577" y="689392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9844493" y="26334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10034993" y="28239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7320" y="3746990"/>
            <a:ext cx="6528698" cy="273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  <a:spcBef>
                <a:spcPct val="0"/>
              </a:spcBef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ÇOCUĞUNUZ SINIRLARA İTİRAZ ETTİĞİNDE...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1960" y="946049"/>
            <a:ext cx="10347340" cy="998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22" lvl="1" indent="-507361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Arimo"/>
              </a:rPr>
              <a:t> Sakinleştirmeye çalışmak, dil dökmek, yalvarmak işe yarayan yöntemler değildir. O sırada sizin</a:t>
            </a:r>
          </a:p>
          <a:p>
            <a:pPr>
              <a:lnSpc>
                <a:spcPts val="6062"/>
              </a:lnSpc>
            </a:pPr>
            <a:r>
              <a:rPr lang="en-US" sz="4699" spc="136">
                <a:solidFill>
                  <a:srgbClr val="042B60"/>
                </a:solidFill>
                <a:latin typeface="Arimo"/>
              </a:rPr>
              <a:t>     söylediğiniz şeyleri duymaz bile.</a:t>
            </a:r>
          </a:p>
          <a:p>
            <a:pPr marL="1014722" lvl="1" indent="-507361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Arimo"/>
              </a:rPr>
              <a:t> Her seferinde aynı şekilde davranın ve kararlı olduğunuzu ona hissettirin.</a:t>
            </a:r>
          </a:p>
          <a:p>
            <a:pPr marL="1014722" lvl="1" indent="-507361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Arimo"/>
              </a:rPr>
              <a:t>Sınırları zorladığında onunla göz kontağı kurun.</a:t>
            </a:r>
          </a:p>
          <a:p>
            <a:pPr marL="1014722" lvl="1" indent="-507361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Arimo"/>
              </a:rPr>
              <a:t>Bakışlarınız bağırmaktan daha çok işe yarayacaktır.</a:t>
            </a:r>
          </a:p>
          <a:p>
            <a:pPr>
              <a:lnSpc>
                <a:spcPts val="7129"/>
              </a:lnSpc>
            </a:pPr>
            <a:r>
              <a:rPr lang="en-US" sz="5527" spc="160">
                <a:solidFill>
                  <a:srgbClr val="042B60"/>
                </a:solidFill>
                <a:latin typeface="Arimo"/>
              </a:rPr>
              <a:t> </a:t>
            </a:r>
          </a:p>
          <a:p>
            <a:pPr>
              <a:lnSpc>
                <a:spcPts val="5452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4095729" y="396873"/>
            <a:ext cx="2900290" cy="2260856"/>
          </a:xfrm>
          <a:custGeom>
            <a:avLst/>
            <a:gdLst/>
            <a:ahLst/>
            <a:cxnLst/>
            <a:rect l="l" t="t" r="r" b="b"/>
            <a:pathLst>
              <a:path w="2900290" h="2260856">
                <a:moveTo>
                  <a:pt x="0" y="0"/>
                </a:moveTo>
                <a:lnTo>
                  <a:pt x="2900290" y="0"/>
                </a:lnTo>
                <a:lnTo>
                  <a:pt x="2900290" y="2260855"/>
                </a:lnTo>
                <a:lnTo>
                  <a:pt x="0" y="22608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55689">
            <a:off x="12898334" y="1041916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44310">
            <a:off x="12939242" y="827632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3609042" y="4273668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4772" y="372997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55689">
            <a:off x="16718153" y="1320827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5" y="0"/>
                </a:lnTo>
                <a:lnTo>
                  <a:pt x="1184465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44310">
            <a:off x="16733075" y="124266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77309" y="643131"/>
            <a:ext cx="11995963" cy="912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27" lvl="1" indent="-507364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Now"/>
              </a:rPr>
              <a:t> Çocuğunuz isteği yapılmadığı için bağırıp çağırmaya, ağlamaya başladığında sakinleşmesi için bir süre kendi haline bırakın. (Mola yöntemi)</a:t>
            </a:r>
          </a:p>
          <a:p>
            <a:pPr marL="1014727" lvl="1" indent="-507364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Now"/>
              </a:rPr>
              <a:t> Kendi başına sakinleşebildiğinde davranışını ve ondan beklediğiniz davranışın ne olduğunu konuşun.</a:t>
            </a:r>
          </a:p>
          <a:p>
            <a:pPr marL="1014727" lvl="1" indent="-507364">
              <a:lnSpc>
                <a:spcPts val="6062"/>
              </a:lnSpc>
              <a:buFont typeface="Arial"/>
              <a:buChar char="•"/>
            </a:pPr>
            <a:r>
              <a:rPr lang="en-US" sz="4699" spc="136">
                <a:solidFill>
                  <a:srgbClr val="042B60"/>
                </a:solidFill>
                <a:latin typeface="Now"/>
              </a:rPr>
              <a:t> Kendisine ya da çevreye zarar verme eğilimi içerisinde olduğunda sıkıca tutup zarar vermesini engelleyin.</a:t>
            </a:r>
          </a:p>
        </p:txBody>
      </p:sp>
      <p:sp>
        <p:nvSpPr>
          <p:cNvPr id="9" name="Freeform 9"/>
          <p:cNvSpPr/>
          <p:nvPr/>
        </p:nvSpPr>
        <p:spPr>
          <a:xfrm>
            <a:off x="14521882" y="5428175"/>
            <a:ext cx="3331939" cy="3088540"/>
          </a:xfrm>
          <a:custGeom>
            <a:avLst/>
            <a:gdLst/>
            <a:ahLst/>
            <a:cxnLst/>
            <a:rect l="l" t="t" r="r" b="b"/>
            <a:pathLst>
              <a:path w="3331939" h="3088540">
                <a:moveTo>
                  <a:pt x="0" y="0"/>
                </a:moveTo>
                <a:lnTo>
                  <a:pt x="3331938" y="0"/>
                </a:lnTo>
                <a:lnTo>
                  <a:pt x="3331938" y="3088540"/>
                </a:lnTo>
                <a:lnTo>
                  <a:pt x="0" y="3088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819" r="-3357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68961"/>
            <a:ext cx="7319802" cy="7483069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14697" y="224672"/>
            <a:ext cx="1286286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ÇOCUK 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EĞ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T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M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NDE </a:t>
            </a: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KULLANILMAMASI GEREKEN YÖNTEMLER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05500" y="1814151"/>
            <a:ext cx="11778474" cy="8271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İstekler, umutlar, zorunluluklar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Tekrar ve hatırlatmalar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Konuşmalar, dersler, söylevler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Yanlış davranışı görmezden gelme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Açık olmayan direktifler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Etkili bir model oluşturamama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Pazarlık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Tartışma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Rüşvetler ve özel ödüller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Anne baba arasındaki tutarsızlık</a:t>
            </a:r>
          </a:p>
          <a:p>
            <a:pPr marL="998980" lvl="1" indent="-499490">
              <a:lnSpc>
                <a:spcPts val="5968"/>
              </a:lnSpc>
              <a:buFont typeface="Arial"/>
              <a:buChar char="•"/>
            </a:pPr>
            <a:r>
              <a:rPr lang="en-US" sz="4627" spc="134">
                <a:solidFill>
                  <a:srgbClr val="042B60"/>
                </a:solidFill>
                <a:latin typeface="Now"/>
              </a:rPr>
              <a:t>Arkadan takipte etkili olamama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68961"/>
            <a:ext cx="7319802" cy="7483069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814697" y="224672"/>
            <a:ext cx="1286286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ÇOCUK 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EĞ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T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M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NDE </a:t>
            </a: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KULLANILMASI GEREKEN YÖNTEMLER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0826" y="2852376"/>
            <a:ext cx="11778474" cy="735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Mesajlarınızı davranışlar üzerine yoğunlaştırın.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Doğrudan ve belirgin ifadeler kullanın.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Normal sesinizi kullanın.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Sonuçları belirleyin.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Sözlerinizi davranışlarla destekleyin.</a:t>
            </a:r>
          </a:p>
          <a:p>
            <a:pPr>
              <a:lnSpc>
                <a:spcPts val="648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4697" y="224672"/>
            <a:ext cx="1286286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ÇOCUK 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EĞ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T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M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NDE </a:t>
            </a: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KULLANILMASI GEREKEN YÖNTEMLER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12827" y="2443381"/>
            <a:ext cx="12159474" cy="81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Gerçekleştirilmeyecek veya belirsiz tehditler kullanmayın. 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 “ Oraya gelirsem çok kötü olur.”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 “ Hele bir dene bak neler yapıyorum.”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 “ Seni döverim.”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 “ Babana söylersem görürsün gününü.” gibi</a:t>
            </a:r>
          </a:p>
          <a:p>
            <a:pPr>
              <a:lnSpc>
                <a:spcPts val="6484"/>
              </a:lnSpc>
            </a:pPr>
            <a:endParaRPr/>
          </a:p>
          <a:p>
            <a:pPr>
              <a:lnSpc>
                <a:spcPts val="6484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0" y="4733334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92" y="3127276"/>
            <a:ext cx="5317584" cy="6979013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14697" y="224672"/>
            <a:ext cx="1286286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ÇOCUK 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EĞ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T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M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NDE </a:t>
            </a: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KULLANILMASI GEREKEN YÖNTEMLER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99826" y="2443381"/>
            <a:ext cx="12159474" cy="81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Çocuklarınıza yasaklar yerine sınırlı seçenekler sunun.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Örneğin; “Hemen masaya otur ve yemeğini ye” yerine “Yemeğini kendin mi alırsın yoksa ben mi koyayım” denmelidir.</a:t>
            </a:r>
          </a:p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 Böylece çocuğun karar verme yetisinin gelişmesine yardımcı olunur.</a:t>
            </a:r>
          </a:p>
          <a:p>
            <a:pPr>
              <a:lnSpc>
                <a:spcPts val="6484"/>
              </a:lnSpc>
            </a:pPr>
            <a:endParaRPr/>
          </a:p>
          <a:p>
            <a:pPr>
              <a:lnSpc>
                <a:spcPts val="648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15308"/>
            <a:ext cx="5900045" cy="6624736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4697" y="224672"/>
            <a:ext cx="12862863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7"/>
              </a:lnSpc>
              <a:spcBef>
                <a:spcPct val="0"/>
              </a:spcBef>
            </a:pP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ÇOCUK 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EĞ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TIM</a:t>
            </a:r>
            <a:r>
              <a:rPr lang="tr-TR" sz="4727" spc="137" dirty="0" smtClean="0">
                <a:solidFill>
                  <a:srgbClr val="042B60"/>
                </a:solidFill>
                <a:latin typeface="Now Bold"/>
              </a:rPr>
              <a:t>İ</a:t>
            </a:r>
            <a:r>
              <a:rPr lang="en-US" sz="4727" spc="137" dirty="0" smtClean="0">
                <a:solidFill>
                  <a:srgbClr val="042B60"/>
                </a:solidFill>
                <a:latin typeface="Now Bold"/>
              </a:rPr>
              <a:t>NDE </a:t>
            </a:r>
            <a:r>
              <a:rPr lang="en-US" sz="4727" spc="137" dirty="0">
                <a:solidFill>
                  <a:srgbClr val="042B60"/>
                </a:solidFill>
                <a:latin typeface="Now Bold"/>
              </a:rPr>
              <a:t>KULLANILMASI GEREKEN YÖNTEMLER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18926" y="2024281"/>
            <a:ext cx="12159474" cy="1062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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Kararlı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olun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açıklama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yapmanız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gerekiyorsa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mantıklı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ve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kısa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açıklamalar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yapın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.</a:t>
            </a:r>
          </a:p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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Hayır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”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demeden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önce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bir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kez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daha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düşünün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.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Ağzınızdan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çıkacak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hayır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kelimesi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,</a:t>
            </a:r>
          </a:p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        -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belki</a:t>
            </a:r>
            <a:endParaRPr lang="en-US" sz="5027" spc="145" dirty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        -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olabilir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,</a:t>
            </a:r>
          </a:p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        -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evet</a:t>
            </a:r>
            <a:endParaRPr lang="en-US" sz="5027" spc="145" dirty="0">
              <a:solidFill>
                <a:srgbClr val="042B60"/>
              </a:solidFill>
              <a:latin typeface="Now"/>
            </a:endParaRPr>
          </a:p>
          <a:p>
            <a:pPr>
              <a:lnSpc>
                <a:spcPts val="6484"/>
              </a:lnSpc>
            </a:pPr>
            <a:r>
              <a:rPr lang="en-US" sz="5027" spc="145" dirty="0">
                <a:solidFill>
                  <a:srgbClr val="042B60"/>
                </a:solidFill>
                <a:latin typeface="Now"/>
              </a:rPr>
              <a:t>  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anlamlarına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 </a:t>
            </a:r>
            <a:r>
              <a:rPr lang="en-US" sz="5027" spc="145" dirty="0" err="1">
                <a:solidFill>
                  <a:srgbClr val="042B60"/>
                </a:solidFill>
                <a:latin typeface="Now"/>
              </a:rPr>
              <a:t>gelmemelidir</a:t>
            </a:r>
            <a:r>
              <a:rPr lang="en-US" sz="5027" spc="145" dirty="0">
                <a:solidFill>
                  <a:srgbClr val="042B60"/>
                </a:solidFill>
                <a:latin typeface="Now"/>
              </a:rPr>
              <a:t>.</a:t>
            </a:r>
          </a:p>
          <a:p>
            <a:pPr>
              <a:lnSpc>
                <a:spcPts val="6484"/>
              </a:lnSpc>
            </a:pPr>
            <a:endParaRPr dirty="0"/>
          </a:p>
          <a:p>
            <a:pPr>
              <a:lnSpc>
                <a:spcPts val="6484"/>
              </a:lnSpc>
            </a:pPr>
            <a:endParaRPr dirty="0"/>
          </a:p>
          <a:p>
            <a:pPr>
              <a:lnSpc>
                <a:spcPts val="6484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9013" y="3965389"/>
            <a:ext cx="4986215" cy="164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10"/>
              </a:lnSpc>
            </a:pPr>
            <a:r>
              <a:rPr lang="en-US" sz="10085" spc="292">
                <a:solidFill>
                  <a:srgbClr val="042B60"/>
                </a:solidFill>
                <a:latin typeface="Now Bold"/>
              </a:rPr>
              <a:t>SINIR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9844493" y="45873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9309957" y="470224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9814077" y="670342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9309957" y="685098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77598" y="-110829"/>
            <a:ext cx="11420289" cy="1142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2"/>
              </a:lnSpc>
            </a:pPr>
            <a:endParaRPr/>
          </a:p>
          <a:p>
            <a:pPr>
              <a:lnSpc>
                <a:spcPts val="7502"/>
              </a:lnSpc>
            </a:pPr>
            <a:r>
              <a:rPr lang="en-US" sz="5815" spc="168">
                <a:solidFill>
                  <a:srgbClr val="042B60"/>
                </a:solidFill>
                <a:latin typeface="Now"/>
              </a:rPr>
              <a:t> “Çocuğun neyi yapıp neyi yapamayacağını, uygun olan davranışın ne olduğunu, kendisinden ne</a:t>
            </a:r>
          </a:p>
          <a:p>
            <a:pPr>
              <a:lnSpc>
                <a:spcPts val="7502"/>
              </a:lnSpc>
            </a:pPr>
            <a:r>
              <a:rPr lang="en-US" sz="5815" spc="168">
                <a:solidFill>
                  <a:srgbClr val="042B60"/>
                </a:solidFill>
                <a:latin typeface="Now"/>
              </a:rPr>
              <a:t>beklendiğini gösterir.”</a:t>
            </a:r>
          </a:p>
          <a:p>
            <a:pPr>
              <a:lnSpc>
                <a:spcPts val="7502"/>
              </a:lnSpc>
            </a:pPr>
            <a:r>
              <a:rPr lang="en-US" sz="5815" spc="168">
                <a:solidFill>
                  <a:srgbClr val="042B60"/>
                </a:solidFill>
                <a:latin typeface="Now"/>
              </a:rPr>
              <a:t>“Çocuğun yön bulmasını, kendini güvende</a:t>
            </a:r>
          </a:p>
          <a:p>
            <a:pPr>
              <a:lnSpc>
                <a:spcPts val="7502"/>
              </a:lnSpc>
            </a:pPr>
            <a:r>
              <a:rPr lang="en-US" sz="5815" spc="168">
                <a:solidFill>
                  <a:srgbClr val="042B60"/>
                </a:solidFill>
                <a:latin typeface="Now"/>
              </a:rPr>
              <a:t>hissetmesini ve iç disiplin kazanmasını sağlar. “</a:t>
            </a:r>
          </a:p>
          <a:p>
            <a:pPr>
              <a:lnSpc>
                <a:spcPts val="7502"/>
              </a:lnSpc>
            </a:pPr>
            <a:endParaRPr/>
          </a:p>
          <a:p>
            <a:pPr>
              <a:lnSpc>
                <a:spcPts val="7502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 rot="7200000">
            <a:off x="9844493" y="26334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200000">
            <a:off x="9309957" y="27920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277047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0" y="0"/>
                </a:moveTo>
                <a:lnTo>
                  <a:pt x="940638" y="0"/>
                </a:lnTo>
                <a:lnTo>
                  <a:pt x="940638" y="714885"/>
                </a:lnTo>
                <a:lnTo>
                  <a:pt x="0" y="714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69338" y="1925257"/>
            <a:ext cx="7544436" cy="376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 Bold"/>
              </a:rPr>
              <a:t>Hatalıysanız</a:t>
            </a:r>
          </a:p>
          <a:p>
            <a:pPr algn="ctr"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 Bold"/>
              </a:rPr>
              <a:t>özür dileyin.</a:t>
            </a:r>
          </a:p>
          <a:p>
            <a:pPr algn="ctr">
              <a:lnSpc>
                <a:spcPts val="9914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 flipH="1" flipV="1">
            <a:off x="9449167" y="4117416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940638" y="714885"/>
                </a:moveTo>
                <a:lnTo>
                  <a:pt x="0" y="714885"/>
                </a:lnTo>
                <a:lnTo>
                  <a:pt x="0" y="0"/>
                </a:lnTo>
                <a:lnTo>
                  <a:pt x="940638" y="0"/>
                </a:lnTo>
                <a:lnTo>
                  <a:pt x="940638" y="714885"/>
                </a:lnTo>
                <a:close/>
              </a:path>
            </a:pathLst>
          </a:custGeom>
          <a:blipFill>
            <a:blip r:embed="rId8">
              <a:alphaModFix amt="69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443962" y="1002085"/>
            <a:ext cx="5815338" cy="5680737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0"/>
              <a:stretch>
                <a:fillRect l="-60025" r="-6571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800239" y="5935399"/>
            <a:ext cx="10643724" cy="376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  <a:spcBef>
                <a:spcPct val="0"/>
              </a:spcBef>
            </a:pPr>
            <a:r>
              <a:rPr lang="en-US" sz="3827" spc="110">
                <a:solidFill>
                  <a:srgbClr val="042B60"/>
                </a:solidFill>
                <a:latin typeface="Now Bold"/>
              </a:rPr>
              <a:t>BÖYLECE ÇOCUĞUMUZ HERKESIN HATA YAPABILECEĞINI VE BUNUN SONUCUNDA ÖZÜR DILENMESI GEREKTIĞINI ÖĞRENMIŞ OLUR. </a:t>
            </a:r>
          </a:p>
          <a:p>
            <a:pPr algn="ctr">
              <a:lnSpc>
                <a:spcPts val="4936"/>
              </a:lnSpc>
              <a:spcBef>
                <a:spcPct val="0"/>
              </a:spcBef>
            </a:pPr>
            <a:r>
              <a:rPr lang="en-US" sz="3827" spc="110">
                <a:solidFill>
                  <a:srgbClr val="042B60"/>
                </a:solidFill>
                <a:latin typeface="Now Bold"/>
              </a:rPr>
              <a:t>UNUTMAYINIZ KI ÇOCUKLAR ANNE VE BABALARINI ÖRNEK ALIR.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96113" y="33211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13938425" y="-50936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48433" y="828315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5412921" y="793962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76680" y="-294154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6941168" y="-328507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2540" y="9479783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200000">
            <a:off x="1674851" y="9395635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15233" y="2577414"/>
            <a:ext cx="3809651" cy="6505098"/>
          </a:xfrm>
          <a:custGeom>
            <a:avLst/>
            <a:gdLst/>
            <a:ahLst/>
            <a:cxnLst/>
            <a:rect l="l" t="t" r="r" b="b"/>
            <a:pathLst>
              <a:path w="3809651" h="6505098">
                <a:moveTo>
                  <a:pt x="0" y="0"/>
                </a:moveTo>
                <a:lnTo>
                  <a:pt x="3809651" y="0"/>
                </a:lnTo>
                <a:lnTo>
                  <a:pt x="3809651" y="6505098"/>
                </a:lnTo>
                <a:lnTo>
                  <a:pt x="0" y="6505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375" r="-1337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582812" y="3646420"/>
            <a:ext cx="7779439" cy="338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39"/>
              </a:lnSpc>
              <a:spcBef>
                <a:spcPct val="0"/>
              </a:spcBef>
            </a:pPr>
            <a:r>
              <a:rPr lang="en-US" sz="7366">
                <a:solidFill>
                  <a:srgbClr val="042B60"/>
                </a:solidFill>
                <a:latin typeface="Now Bold"/>
              </a:rPr>
              <a:t>DİNLEDİĞİNİZ İÇİN TEŞEKKÜRLER...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8381" y="2481481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0" y="0"/>
                </a:moveTo>
                <a:lnTo>
                  <a:pt x="940638" y="0"/>
                </a:lnTo>
                <a:lnTo>
                  <a:pt x="940638" y="714885"/>
                </a:lnTo>
                <a:lnTo>
                  <a:pt x="0" y="714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7408" y="3457880"/>
            <a:ext cx="11521347" cy="578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0"/>
              </a:lnSpc>
            </a:pPr>
            <a:r>
              <a:rPr lang="en-US" sz="5086" spc="147">
                <a:solidFill>
                  <a:srgbClr val="042B60"/>
                </a:solidFill>
                <a:latin typeface="Now"/>
              </a:rPr>
              <a:t>Sınır koyma konusunda sorunları önlemenin ilk adımı; yanlış giden şeylerin farkına varmaktır.</a:t>
            </a:r>
          </a:p>
          <a:p>
            <a:pPr>
              <a:lnSpc>
                <a:spcPts val="6560"/>
              </a:lnSpc>
            </a:pPr>
            <a:r>
              <a:rPr lang="en-US" sz="5086" spc="147">
                <a:solidFill>
                  <a:srgbClr val="042B60"/>
                </a:solidFill>
                <a:latin typeface="Now"/>
              </a:rPr>
              <a:t>Amacımız mükemmellik değil, ilerleme kaydetmektir. Bunu ancak pratik yaparak sağlayabiliriz.</a:t>
            </a:r>
          </a:p>
          <a:p>
            <a:pPr algn="ctr">
              <a:lnSpc>
                <a:spcPts val="6560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 flipH="1" flipV="1">
            <a:off x="12428435" y="8226428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940638" y="714885"/>
                </a:moveTo>
                <a:lnTo>
                  <a:pt x="0" y="714885"/>
                </a:lnTo>
                <a:lnTo>
                  <a:pt x="0" y="0"/>
                </a:lnTo>
                <a:lnTo>
                  <a:pt x="940638" y="0"/>
                </a:lnTo>
                <a:lnTo>
                  <a:pt x="940638" y="714885"/>
                </a:lnTo>
                <a:close/>
              </a:path>
            </a:pathLst>
          </a:custGeom>
          <a:blipFill>
            <a:blip r:embed="rId8">
              <a:alphaModFix amt="69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28435" y="623085"/>
            <a:ext cx="4955723" cy="3716792"/>
          </a:xfrm>
          <a:custGeom>
            <a:avLst/>
            <a:gdLst/>
            <a:ahLst/>
            <a:cxnLst/>
            <a:rect l="l" t="t" r="r" b="b"/>
            <a:pathLst>
              <a:path w="4955723" h="3716792">
                <a:moveTo>
                  <a:pt x="0" y="0"/>
                </a:moveTo>
                <a:lnTo>
                  <a:pt x="4955723" y="0"/>
                </a:lnTo>
                <a:lnTo>
                  <a:pt x="4955723" y="3716792"/>
                </a:lnTo>
                <a:lnTo>
                  <a:pt x="0" y="3716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55689">
            <a:off x="12898334" y="1041916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44310">
            <a:off x="12939242" y="827632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3609042" y="4273668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4772" y="372997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55689">
            <a:off x="16718153" y="1320827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5" y="0"/>
                </a:lnTo>
                <a:lnTo>
                  <a:pt x="1184465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44310">
            <a:off x="16733075" y="124266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14772" y="4283607"/>
            <a:ext cx="3790034" cy="2302972"/>
          </a:xfrm>
          <a:custGeom>
            <a:avLst/>
            <a:gdLst/>
            <a:ahLst/>
            <a:cxnLst/>
            <a:rect l="l" t="t" r="r" b="b"/>
            <a:pathLst>
              <a:path w="3790034" h="2302972">
                <a:moveTo>
                  <a:pt x="0" y="0"/>
                </a:moveTo>
                <a:lnTo>
                  <a:pt x="3790035" y="0"/>
                </a:lnTo>
                <a:lnTo>
                  <a:pt x="3790035" y="2302972"/>
                </a:lnTo>
                <a:lnTo>
                  <a:pt x="0" y="23029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82327" y="582660"/>
            <a:ext cx="12223783" cy="84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9"/>
              </a:lnSpc>
            </a:pPr>
            <a:r>
              <a:rPr lang="en-US" sz="5186" spc="150">
                <a:solidFill>
                  <a:srgbClr val="042B60"/>
                </a:solidFill>
                <a:latin typeface="Now Bold"/>
              </a:rPr>
              <a:t>SINIRLAR NEDEN ÖNEMLIDIR?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2327" y="1701358"/>
            <a:ext cx="16309961" cy="182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  <a:spcBef>
                <a:spcPct val="0"/>
              </a:spcBef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Çocuklar, yaşadıkları dünyanın kurallarını öğrenmek isterler ve buna ihtiyaç duyarlar.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89558"/>
            <a:ext cx="13801555" cy="305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2"/>
              </a:lnSpc>
              <a:spcBef>
                <a:spcPct val="0"/>
              </a:spcBef>
            </a:pPr>
            <a:r>
              <a:rPr lang="en-US" sz="4606" spc="133">
                <a:solidFill>
                  <a:srgbClr val="042B60"/>
                </a:solidFill>
                <a:latin typeface="Now Bold"/>
              </a:rPr>
              <a:t>ÇOCUKLAR NEDEN SINIRLARA İHTİYAÇ DUYARLAR ?</a:t>
            </a:r>
          </a:p>
          <a:p>
            <a:pPr algn="ctr">
              <a:lnSpc>
                <a:spcPts val="8292"/>
              </a:lnSpc>
              <a:spcBef>
                <a:spcPct val="0"/>
              </a:spcBef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28700" y="5830716"/>
            <a:ext cx="16309961" cy="433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31"/>
              </a:lnSpc>
            </a:pPr>
            <a:r>
              <a:rPr lang="en-US" sz="4443" spc="128">
                <a:solidFill>
                  <a:srgbClr val="042B60"/>
                </a:solidFill>
                <a:latin typeface="Now"/>
              </a:rPr>
              <a:t>•Sınırlar onayladığımız davranışları tanımlar.</a:t>
            </a:r>
          </a:p>
          <a:p>
            <a:pPr algn="just">
              <a:lnSpc>
                <a:spcPts val="5731"/>
              </a:lnSpc>
            </a:pPr>
            <a:r>
              <a:rPr lang="en-US" sz="4443" spc="128">
                <a:solidFill>
                  <a:srgbClr val="042B60"/>
                </a:solidFill>
                <a:latin typeface="Now"/>
              </a:rPr>
              <a:t>•Sınırlar ilişkileri tanımlar.</a:t>
            </a:r>
          </a:p>
          <a:p>
            <a:pPr algn="just">
              <a:lnSpc>
                <a:spcPts val="5731"/>
              </a:lnSpc>
            </a:pPr>
            <a:r>
              <a:rPr lang="en-US" sz="4443" spc="128">
                <a:solidFill>
                  <a:srgbClr val="042B60"/>
                </a:solidFill>
                <a:latin typeface="Now"/>
              </a:rPr>
              <a:t>•Sınırlar çocukların araştırma yapmalarına yardımcı olur.</a:t>
            </a:r>
          </a:p>
          <a:p>
            <a:pPr algn="just">
              <a:lnSpc>
                <a:spcPts val="5731"/>
              </a:lnSpc>
            </a:pPr>
            <a:r>
              <a:rPr lang="en-US" sz="4443" spc="128">
                <a:solidFill>
                  <a:srgbClr val="042B60"/>
                </a:solidFill>
                <a:latin typeface="Now"/>
              </a:rPr>
              <a:t>•Sınırlar büyümenin ölçütüdür.</a:t>
            </a:r>
          </a:p>
          <a:p>
            <a:pPr algn="just">
              <a:lnSpc>
                <a:spcPts val="5731"/>
              </a:lnSpc>
              <a:spcBef>
                <a:spcPct val="0"/>
              </a:spcBef>
            </a:pPr>
            <a:r>
              <a:rPr lang="en-US" sz="4443" spc="128">
                <a:solidFill>
                  <a:srgbClr val="042B60"/>
                </a:solidFill>
                <a:latin typeface="Now"/>
              </a:rPr>
              <a:t>•Sınırlar güvenlik sağlar.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9844493" y="45873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9684408" y="470528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9814077" y="670342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0004577" y="689392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9844493" y="26334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10034993" y="28239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66" y="2965633"/>
            <a:ext cx="5318462" cy="4223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3"/>
              </a:lnSpc>
              <a:spcBef>
                <a:spcPct val="0"/>
              </a:spcBef>
            </a:pPr>
            <a:r>
              <a:rPr lang="en-US" sz="5127" spc="148">
                <a:solidFill>
                  <a:srgbClr val="042B60"/>
                </a:solidFill>
                <a:latin typeface="Now Bold"/>
              </a:rPr>
              <a:t>ANNE BABALAR NEDEN SINIR KOYMAKTA ZORLANIR?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25228" y="186914"/>
            <a:ext cx="12548181" cy="979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Yaşam tarzı ( Anne babalar bile her şeye hemen sahip olmak istemekte, tüketim toplumuna uyum sağlamakta)</a:t>
            </a:r>
          </a:p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Bastırılmış istekler ve yetişme tarzı ( Yaşadıklarına benzer deneyimleri kendi çocuklarına yaşatmak istememeleri )</a:t>
            </a:r>
          </a:p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Şefkat ve iyi ilişki isteği </a:t>
            </a:r>
          </a:p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Suçluluk duygusu ( anne babalar çocuğun geçirdiği öfke nöbetinden kendilerini sorumlu tutar )</a:t>
            </a:r>
          </a:p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Çocuktan gelen olumsuz tepkiler (sen zaten beni sevmiyorsun gibi ifadeler )</a:t>
            </a:r>
          </a:p>
          <a:p>
            <a:pPr marL="780466" lvl="1" indent="-390233">
              <a:lnSpc>
                <a:spcPts val="6506"/>
              </a:lnSpc>
              <a:buFont typeface="Arial"/>
              <a:buChar char="•"/>
            </a:pPr>
            <a:r>
              <a:rPr lang="en-US" sz="3614" spc="104">
                <a:solidFill>
                  <a:srgbClr val="042B60"/>
                </a:solidFill>
                <a:latin typeface="Arimo"/>
              </a:rPr>
              <a:t>Yeterince zaman ayıramama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62070"/>
            <a:ext cx="13944600" cy="1001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3"/>
              </a:lnSpc>
              <a:spcBef>
                <a:spcPct val="0"/>
              </a:spcBef>
            </a:pPr>
            <a:r>
              <a:rPr lang="en-US" sz="4724" spc="137">
                <a:solidFill>
                  <a:srgbClr val="042B60"/>
                </a:solidFill>
                <a:latin typeface="Now Bold"/>
              </a:rPr>
              <a:t>Küçük çocuklara sınırlamalar getirirken: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099830"/>
            <a:ext cx="18288000" cy="978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Açık ve net olmak düşüncesizce yapılan cezalandırmaları önler.</a:t>
            </a:r>
          </a:p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Anlaşılabilir, görülerek denenebilir sınırlar koymak önemlidir.</a:t>
            </a:r>
          </a:p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Çocuğun kendi hayal dünyasına ait sihirli çözümleri göz ardı etmemek önemlidir.</a:t>
            </a:r>
          </a:p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Aşırı kontrollü, kontrolsüz ve tutarsız sınırlar sağlıklı keşfi engeller, </a:t>
            </a:r>
          </a:p>
          <a:p>
            <a:pPr>
              <a:lnSpc>
                <a:spcPts val="7114"/>
              </a:lnSpc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    öğrenme fırsatlarını sınırlar, aşırı test etmeye ve isyana yol açabilir.       </a:t>
            </a:r>
          </a:p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r>
              <a:rPr lang="en-US" sz="3952" spc="114">
                <a:solidFill>
                  <a:srgbClr val="042B60"/>
                </a:solidFill>
                <a:latin typeface="Now"/>
              </a:rPr>
              <a:t>Dengeli özgürlük ve kontrol sağlayan sınırlar, sağlıklı gelişme için en uygun ortamı yaratır. Bu durumda çocuk ve genç, gerçek yaşamda neyi, ne zaman, nerede, nasıl yapacağını öğrenmekte; davranışlarını düzenlemekte ve kontrol etmektedir.</a:t>
            </a:r>
          </a:p>
          <a:p>
            <a:pPr marL="853335" lvl="1" indent="-426668">
              <a:lnSpc>
                <a:spcPts val="7114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9811" y="2927930"/>
            <a:ext cx="1596676" cy="183005"/>
          </a:xfrm>
          <a:custGeom>
            <a:avLst/>
            <a:gdLst/>
            <a:ahLst/>
            <a:cxnLst/>
            <a:rect l="l" t="t" r="r" b="b"/>
            <a:pathLst>
              <a:path w="1596676" h="183005">
                <a:moveTo>
                  <a:pt x="0" y="0"/>
                </a:moveTo>
                <a:lnTo>
                  <a:pt x="1596676" y="0"/>
                </a:lnTo>
                <a:lnTo>
                  <a:pt x="1596676" y="183005"/>
                </a:lnTo>
                <a:lnTo>
                  <a:pt x="0" y="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1536" r="-3150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6295" y="943703"/>
            <a:ext cx="4305382" cy="3976608"/>
          </a:xfrm>
          <a:custGeom>
            <a:avLst/>
            <a:gdLst/>
            <a:ahLst/>
            <a:cxnLst/>
            <a:rect l="l" t="t" r="r" b="b"/>
            <a:pathLst>
              <a:path w="4305382" h="3976608">
                <a:moveTo>
                  <a:pt x="0" y="0"/>
                </a:moveTo>
                <a:lnTo>
                  <a:pt x="4305382" y="0"/>
                </a:lnTo>
                <a:lnTo>
                  <a:pt x="4305382" y="3976608"/>
                </a:lnTo>
                <a:lnTo>
                  <a:pt x="0" y="397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2048904" y="2110644"/>
            <a:ext cx="3600165" cy="3325243"/>
          </a:xfrm>
          <a:custGeom>
            <a:avLst/>
            <a:gdLst/>
            <a:ahLst/>
            <a:cxnLst/>
            <a:rect l="l" t="t" r="r" b="b"/>
            <a:pathLst>
              <a:path w="3600165" h="3325243">
                <a:moveTo>
                  <a:pt x="0" y="0"/>
                </a:moveTo>
                <a:lnTo>
                  <a:pt x="3600165" y="0"/>
                </a:lnTo>
                <a:lnTo>
                  <a:pt x="3600165" y="3325244"/>
                </a:lnTo>
                <a:lnTo>
                  <a:pt x="0" y="3325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39331" y="978062"/>
            <a:ext cx="4222155" cy="3899736"/>
          </a:xfrm>
          <a:custGeom>
            <a:avLst/>
            <a:gdLst/>
            <a:ahLst/>
            <a:cxnLst/>
            <a:rect l="l" t="t" r="r" b="b"/>
            <a:pathLst>
              <a:path w="4222155" h="3899736">
                <a:moveTo>
                  <a:pt x="0" y="0"/>
                </a:moveTo>
                <a:lnTo>
                  <a:pt x="4222155" y="0"/>
                </a:lnTo>
                <a:lnTo>
                  <a:pt x="4222155" y="3899736"/>
                </a:lnTo>
                <a:lnTo>
                  <a:pt x="0" y="38997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2834886" y="1885885"/>
            <a:ext cx="3631046" cy="3353766"/>
          </a:xfrm>
          <a:custGeom>
            <a:avLst/>
            <a:gdLst/>
            <a:ahLst/>
            <a:cxnLst/>
            <a:rect l="l" t="t" r="r" b="b"/>
            <a:pathLst>
              <a:path w="3631046" h="3353766">
                <a:moveTo>
                  <a:pt x="0" y="0"/>
                </a:moveTo>
                <a:lnTo>
                  <a:pt x="3631045" y="0"/>
                </a:lnTo>
                <a:lnTo>
                  <a:pt x="3631045" y="3353766"/>
                </a:lnTo>
                <a:lnTo>
                  <a:pt x="0" y="33537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73701" y="1140693"/>
            <a:ext cx="3723955" cy="3439580"/>
          </a:xfrm>
          <a:custGeom>
            <a:avLst/>
            <a:gdLst/>
            <a:ahLst/>
            <a:cxnLst/>
            <a:rect l="l" t="t" r="r" b="b"/>
            <a:pathLst>
              <a:path w="3723955" h="3439580">
                <a:moveTo>
                  <a:pt x="0" y="0"/>
                </a:moveTo>
                <a:lnTo>
                  <a:pt x="3723955" y="0"/>
                </a:lnTo>
                <a:lnTo>
                  <a:pt x="3723955" y="3439580"/>
                </a:lnTo>
                <a:lnTo>
                  <a:pt x="0" y="34395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7632003" y="2040295"/>
            <a:ext cx="3462428" cy="3198025"/>
          </a:xfrm>
          <a:custGeom>
            <a:avLst/>
            <a:gdLst/>
            <a:ahLst/>
            <a:cxnLst/>
            <a:rect l="l" t="t" r="r" b="b"/>
            <a:pathLst>
              <a:path w="3462428" h="3198025">
                <a:moveTo>
                  <a:pt x="0" y="0"/>
                </a:moveTo>
                <a:lnTo>
                  <a:pt x="3462429" y="0"/>
                </a:lnTo>
                <a:lnTo>
                  <a:pt x="3462429" y="3198024"/>
                </a:lnTo>
                <a:lnTo>
                  <a:pt x="0" y="31980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40308" y="5394261"/>
            <a:ext cx="5603753" cy="318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8"/>
              </a:lnSpc>
            </a:pPr>
            <a:r>
              <a:rPr lang="en-US" sz="4177" spc="121">
                <a:solidFill>
                  <a:srgbClr val="042B60"/>
                </a:solidFill>
                <a:latin typeface="Now"/>
              </a:rPr>
              <a:t>- Öğrenme ve sorumluluk kazanmayı engeller.</a:t>
            </a:r>
          </a:p>
          <a:p>
            <a:pPr>
              <a:lnSpc>
                <a:spcPts val="5388"/>
              </a:lnSpc>
            </a:pPr>
            <a:r>
              <a:rPr lang="en-US" sz="4177" spc="121">
                <a:solidFill>
                  <a:srgbClr val="042B60"/>
                </a:solidFill>
                <a:latin typeface="Now"/>
              </a:rPr>
              <a:t>- İsyanı körükler.</a:t>
            </a:r>
          </a:p>
          <a:p>
            <a:pPr algn="ctr">
              <a:lnSpc>
                <a:spcPts val="384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304884" y="5394261"/>
            <a:ext cx="5518995" cy="399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66"/>
              </a:lnSpc>
            </a:pPr>
            <a:r>
              <a:rPr lang="en-US" sz="4082" spc="118">
                <a:solidFill>
                  <a:srgbClr val="042B60"/>
                </a:solidFill>
                <a:latin typeface="Now"/>
              </a:rPr>
              <a:t>   -Öğrenme ve sorumluluk kazanmayı engeller.</a:t>
            </a:r>
          </a:p>
          <a:p>
            <a:pPr>
              <a:lnSpc>
                <a:spcPts val="5266"/>
              </a:lnSpc>
            </a:pPr>
            <a:r>
              <a:rPr lang="en-US" sz="4082" spc="118">
                <a:solidFill>
                  <a:srgbClr val="042B60"/>
                </a:solidFill>
                <a:latin typeface="Now"/>
              </a:rPr>
              <a:t>   - Aşırı denemeyi körükler.</a:t>
            </a:r>
          </a:p>
          <a:p>
            <a:pPr>
              <a:lnSpc>
                <a:spcPts val="5266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1983237" y="5394261"/>
            <a:ext cx="5464176" cy="367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51"/>
              </a:lnSpc>
            </a:pPr>
            <a:r>
              <a:rPr lang="en-US" sz="3916" spc="113">
                <a:solidFill>
                  <a:srgbClr val="042B60"/>
                </a:solidFill>
                <a:latin typeface="Now"/>
              </a:rPr>
              <a:t>   -Öğrenme ve sorumluluk kazanmayı engeller.</a:t>
            </a:r>
          </a:p>
          <a:p>
            <a:pPr>
              <a:lnSpc>
                <a:spcPts val="5051"/>
              </a:lnSpc>
            </a:pPr>
            <a:r>
              <a:rPr lang="en-US" sz="3916" spc="113">
                <a:solidFill>
                  <a:srgbClr val="042B60"/>
                </a:solidFill>
                <a:latin typeface="Now"/>
              </a:rPr>
              <a:t>   - Deneme ve isyanı körükler.</a:t>
            </a:r>
          </a:p>
          <a:p>
            <a:pPr algn="ctr">
              <a:lnSpc>
                <a:spcPts val="3890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11015937" y="2927930"/>
            <a:ext cx="1615883" cy="183005"/>
          </a:xfrm>
          <a:custGeom>
            <a:avLst/>
            <a:gdLst/>
            <a:ahLst/>
            <a:cxnLst/>
            <a:rect l="l" t="t" r="r" b="b"/>
            <a:pathLst>
              <a:path w="1615883" h="183005">
                <a:moveTo>
                  <a:pt x="0" y="0"/>
                </a:moveTo>
                <a:lnTo>
                  <a:pt x="1615883" y="0"/>
                </a:lnTo>
                <a:lnTo>
                  <a:pt x="1615883" y="183005"/>
                </a:lnTo>
                <a:lnTo>
                  <a:pt x="0" y="1830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l="-20091" r="-31135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16755" y="1808191"/>
            <a:ext cx="3664463" cy="239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3607" spc="104">
                <a:solidFill>
                  <a:srgbClr val="042B60"/>
                </a:solidFill>
                <a:latin typeface="Now Bold"/>
              </a:rPr>
              <a:t>ÇOK KISITLAYICI SINIRLAR: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52963" y="2315486"/>
            <a:ext cx="3220508" cy="162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  <a:spcBef>
                <a:spcPct val="0"/>
              </a:spcBef>
            </a:pPr>
            <a:r>
              <a:rPr lang="en-US" sz="3696" spc="107">
                <a:solidFill>
                  <a:srgbClr val="042B60"/>
                </a:solidFill>
                <a:latin typeface="Now Bold"/>
              </a:rPr>
              <a:t>ÇOK GENIŞ SINIRLAR: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03270" y="2305961"/>
            <a:ext cx="3824110" cy="161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8"/>
              </a:lnSpc>
              <a:spcBef>
                <a:spcPct val="0"/>
              </a:spcBef>
            </a:pPr>
            <a:r>
              <a:rPr lang="en-US" sz="3632" spc="105">
                <a:solidFill>
                  <a:srgbClr val="042B60"/>
                </a:solidFill>
                <a:latin typeface="Now Bold"/>
              </a:rPr>
              <a:t>TUTARSIZ SINIRLAR: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55689">
            <a:off x="12898334" y="1041916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44310">
            <a:off x="12939242" y="827632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3609042" y="4273668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4772" y="3729970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55689">
            <a:off x="16718153" y="1320827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5" y="0"/>
                </a:lnTo>
                <a:lnTo>
                  <a:pt x="1184465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44310">
            <a:off x="16733075" y="124266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05610" y="2947730"/>
            <a:ext cx="12676780" cy="550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87"/>
              </a:lnSpc>
            </a:pPr>
            <a:r>
              <a:rPr lang="en-US" sz="5727" spc="166">
                <a:solidFill>
                  <a:srgbClr val="042B60"/>
                </a:solidFill>
                <a:latin typeface="Now Bold"/>
              </a:rPr>
              <a:t>Dengeli sınırlar:</a:t>
            </a:r>
          </a:p>
          <a:p>
            <a:pPr>
              <a:lnSpc>
                <a:spcPts val="7387"/>
              </a:lnSpc>
            </a:pPr>
            <a:endParaRPr/>
          </a:p>
          <a:p>
            <a:pPr algn="ctr"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         - Öğrenme ve sorumluluk kazanmayı arttırır</a:t>
            </a:r>
          </a:p>
          <a:p>
            <a:pPr algn="ctr"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- İşbirliğini sağlar.</a:t>
            </a:r>
          </a:p>
          <a:p>
            <a:pPr algn="ctr">
              <a:lnSpc>
                <a:spcPts val="7258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413584" y="5528383"/>
            <a:ext cx="5201987" cy="4332447"/>
          </a:xfrm>
          <a:custGeom>
            <a:avLst/>
            <a:gdLst/>
            <a:ahLst/>
            <a:cxnLst/>
            <a:rect l="l" t="t" r="r" b="b"/>
            <a:pathLst>
              <a:path w="5201987" h="4332447">
                <a:moveTo>
                  <a:pt x="0" y="0"/>
                </a:moveTo>
                <a:lnTo>
                  <a:pt x="5201987" y="0"/>
                </a:lnTo>
                <a:lnTo>
                  <a:pt x="5201987" y="4332447"/>
                </a:lnTo>
                <a:lnTo>
                  <a:pt x="0" y="4332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4760" y="971550"/>
            <a:ext cx="10856083" cy="103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9"/>
              </a:lnSpc>
              <a:spcBef>
                <a:spcPct val="0"/>
              </a:spcBef>
            </a:pPr>
            <a:r>
              <a:rPr lang="en-US" sz="6379" spc="184">
                <a:solidFill>
                  <a:srgbClr val="042B60"/>
                </a:solidFill>
                <a:latin typeface="Now Bold"/>
              </a:rPr>
              <a:t>Tüm bunların yanında;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17091178" y="887848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0" y="0"/>
                </a:lnTo>
                <a:lnTo>
                  <a:pt x="822430" y="759626"/>
                </a:lnTo>
                <a:lnTo>
                  <a:pt x="0" y="75962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6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534536" y="3108255"/>
          <a:ext cx="16967857" cy="6223000"/>
        </p:xfrm>
        <a:graphic>
          <a:graphicData uri="http://schemas.openxmlformats.org/drawingml/2006/table">
            <a:tbl>
              <a:tblPr/>
              <a:tblGrid>
                <a:gridCol w="6400778"/>
                <a:gridCol w="5600707"/>
                <a:gridCol w="4966372"/>
              </a:tblGrid>
              <a:tr h="2675264">
                <a:tc>
                  <a:txBody>
                    <a:bodyPr/>
                    <a:lstStyle/>
                    <a:p>
                      <a:pPr algn="l">
                        <a:lnSpc>
                          <a:spcPts val="431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SERBEST YAKLAŞIM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Sınırlar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olmaksızın özgürlük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1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DEMOKRATİK YAKLAŞIM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Sınırlar içinde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özgürlük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9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896"/>
                        </a:lnSpc>
                      </a:pPr>
                      <a:r>
                        <a:rPr lang="en-US" sz="2782">
                          <a:solidFill>
                            <a:srgbClr val="000000"/>
                          </a:solidFill>
                          <a:latin typeface="Arimo"/>
                        </a:rPr>
                        <a:t>  CEZACI/OTOKRATİK YAKLAŞIM</a:t>
                      </a:r>
                    </a:p>
                    <a:p>
                      <a:pPr>
                        <a:lnSpc>
                          <a:spcPts val="3896"/>
                        </a:lnSpc>
                      </a:pPr>
                      <a:r>
                        <a:rPr lang="en-US" sz="2782">
                          <a:solidFill>
                            <a:srgbClr val="000000"/>
                          </a:solidFill>
                          <a:latin typeface="Arimo"/>
                        </a:rPr>
                        <a:t>  Özgürlük olmaksızın sınırlar</a:t>
                      </a:r>
                    </a:p>
                    <a:p>
                      <a:pPr>
                        <a:lnSpc>
                          <a:spcPts val="3896"/>
                        </a:lnSpc>
                      </a:pPr>
                      <a:r>
                        <a:rPr lang="en-US" sz="27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224">
                <a:tc>
                  <a:txBody>
                    <a:bodyPr/>
                    <a:lstStyle/>
                    <a:p>
                      <a:pPr algn="l">
                        <a:lnSpc>
                          <a:spcPts val="417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176"/>
                        </a:lnSpc>
                      </a:pPr>
                      <a:r>
                        <a:rPr lang="en-US" sz="2982">
                          <a:solidFill>
                            <a:srgbClr val="000000"/>
                          </a:solidFill>
                          <a:latin typeface="Arimo"/>
                        </a:rPr>
                        <a:t>  İkna yolu ile Problem çözme (Kazan-Kaybet)</a:t>
                      </a:r>
                    </a:p>
                    <a:p>
                      <a:pPr>
                        <a:lnSpc>
                          <a:spcPts val="4176"/>
                        </a:lnSpc>
                      </a:pPr>
                      <a:r>
                        <a:rPr lang="en-US" sz="29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87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876"/>
                        </a:lnSpc>
                      </a:pPr>
                      <a:r>
                        <a:rPr lang="en-US" sz="3482">
                          <a:solidFill>
                            <a:srgbClr val="000000"/>
                          </a:solidFill>
                          <a:latin typeface="Arimo"/>
                        </a:rPr>
                        <a:t>  İşbirliği ile Problem</a:t>
                      </a:r>
                    </a:p>
                    <a:p>
                      <a:pPr>
                        <a:lnSpc>
                          <a:spcPts val="4876"/>
                        </a:lnSpc>
                      </a:pPr>
                      <a:r>
                        <a:rPr lang="en-US" sz="3482">
                          <a:solidFill>
                            <a:srgbClr val="000000"/>
                          </a:solidFill>
                          <a:latin typeface="Arimo"/>
                        </a:rPr>
                        <a:t>  çözme (Kazan-Kazan)</a:t>
                      </a:r>
                    </a:p>
                    <a:p>
                      <a:pPr>
                        <a:lnSpc>
                          <a:spcPts val="4876"/>
                        </a:lnSpc>
                      </a:pPr>
                      <a:r>
                        <a:rPr lang="en-US" sz="34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16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Güç kullanarak Problem çözme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(Kazan-Kaybet)</a:t>
                      </a:r>
                    </a:p>
                    <a:p>
                      <a:pPr>
                        <a:lnSpc>
                          <a:spcPts val="4316"/>
                        </a:lnSpc>
                      </a:pPr>
                      <a:r>
                        <a:rPr lang="en-US" sz="3082">
                          <a:solidFill>
                            <a:srgbClr val="000000"/>
                          </a:solidFill>
                          <a:latin typeface="Arimo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3224158" y="399491"/>
            <a:ext cx="11839683" cy="17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5"/>
              </a:lnSpc>
              <a:spcBef>
                <a:spcPct val="0"/>
              </a:spcBef>
            </a:pPr>
            <a:r>
              <a:rPr lang="en-US" sz="5182" spc="150">
                <a:solidFill>
                  <a:srgbClr val="000000"/>
                </a:solidFill>
                <a:latin typeface="Now Bold"/>
              </a:rPr>
              <a:t>ANA-BABALAR</a:t>
            </a:r>
          </a:p>
          <a:p>
            <a:pPr algn="ctr">
              <a:lnSpc>
                <a:spcPts val="6685"/>
              </a:lnSpc>
              <a:spcBef>
                <a:spcPct val="0"/>
              </a:spcBef>
            </a:pPr>
            <a:r>
              <a:rPr lang="en-US" sz="5182" spc="150">
                <a:solidFill>
                  <a:srgbClr val="000000"/>
                </a:solidFill>
                <a:latin typeface="Now Bold"/>
              </a:rPr>
              <a:t>KURALLARINI NASIL ÖĞRETİRLER?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9454" y="2419220"/>
            <a:ext cx="14739801" cy="66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4182" spc="121">
                <a:solidFill>
                  <a:srgbClr val="000000"/>
                </a:solidFill>
                <a:latin typeface="Now"/>
              </a:rPr>
              <a:t>Disiplin kurarken; 3 Eğitim Modelinden birini kullanırız.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1073</Words>
  <Application>Microsoft Office PowerPoint</Application>
  <PresentationFormat>Özel</PresentationFormat>
  <Paragraphs>179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Arimo</vt:lpstr>
      <vt:lpstr>Arial</vt:lpstr>
      <vt:lpstr>Arimo Bold</vt:lpstr>
      <vt:lpstr>Now Bold</vt:lpstr>
      <vt:lpstr>Now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 Mavi Renkli Sade Sunum Slayt</dc:title>
  <cp:lastModifiedBy>REHBERLİK-RAM</cp:lastModifiedBy>
  <cp:revision>3</cp:revision>
  <dcterms:created xsi:type="dcterms:W3CDTF">2006-08-16T00:00:00Z</dcterms:created>
  <dcterms:modified xsi:type="dcterms:W3CDTF">2023-09-18T11:18:36Z</dcterms:modified>
  <dc:identifier>DAFug7UvAqQ</dc:identifier>
</cp:coreProperties>
</file>