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3" r:id="rId11"/>
    <p:sldId id="269" r:id="rId12"/>
    <p:sldId id="274" r:id="rId13"/>
    <p:sldId id="264" r:id="rId14"/>
    <p:sldId id="265" r:id="rId15"/>
    <p:sldId id="271" r:id="rId16"/>
    <p:sldId id="266" r:id="rId17"/>
    <p:sldId id="267" r:id="rId18"/>
    <p:sldId id="272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kulsagligi.meb.gov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72200" cy="189436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ÇÖLYAKLA YAŞAM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uratAKBULUT\Desktop\OKUL SAĞLIĞI\PROTOKOL VE PROJELER\OKUL SAĞLIĞI HİZMETLERİ İŞ BİRLİĞİ\RESİMLER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66967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AKBULUT\Desktop\OKUL SAĞLIĞI\PROTOKOL VE PROJELER\OKUL SAĞLIĞI HİZMETLERİ İŞ BİRLİĞİ\RESİML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ratAKBULUT\Desktop\OKUL SAĞLIĞI\PROTOKOL VE PROJELER\OKUL SAĞLIĞI HİZMETLERİ İŞ BİRLİĞİ\RESİMLER\çölyak-hastalarının-yiyebileceği-zebze-ve-meyv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59363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uratAKBULUT\Desktop\OKUL SAĞLIĞI\PROTOKOL VE PROJELER\OKUL SAĞLIĞI HİZMETLERİ İŞ BİRLİĞİ\RESİMLER\9634774482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26" y="2732121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uratAKBULUT\Desktop\OKUL SAĞLIĞI\PROTOKOL VE PROJELER\OKUL SAĞLIĞI HİZMETLERİ İŞ BİRLİĞİ\RESİMLER\hbrfoto-1140x500-2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" y="3861048"/>
            <a:ext cx="4957634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9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Gluten</a:t>
            </a:r>
            <a:r>
              <a:rPr lang="tr-TR" dirty="0"/>
              <a:t> içerenler;</a:t>
            </a:r>
            <a:br>
              <a:rPr lang="tr-TR" dirty="0"/>
            </a:br>
            <a:r>
              <a:rPr lang="tr-TR" dirty="0"/>
              <a:t>Buğday, arpa , çavdar ve yulaf  katkılı her türlü ürün. (Un, bulgur, irmik, makarna, şehriye, kuskus kepek gibi</a:t>
            </a:r>
            <a:r>
              <a:rPr lang="tr-TR" dirty="0" smtClean="0"/>
              <a:t>.)</a:t>
            </a:r>
          </a:p>
          <a:p>
            <a:endParaRPr lang="tr-TR" dirty="0" smtClean="0"/>
          </a:p>
          <a:p>
            <a:r>
              <a:rPr lang="tr-TR" dirty="0" smtClean="0"/>
              <a:t>Galeta </a:t>
            </a:r>
            <a:r>
              <a:rPr lang="tr-TR" dirty="0"/>
              <a:t>ununa, una batırılarak kızartılmış tavuk balık gibi et ürünleri. 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Malt </a:t>
            </a:r>
            <a:r>
              <a:rPr lang="tr-TR" dirty="0"/>
              <a:t>kullanılan içecekler, 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Hazır </a:t>
            </a:r>
            <a:r>
              <a:rPr lang="tr-TR" dirty="0"/>
              <a:t>çorbalar, pilavda köftede </a:t>
            </a:r>
            <a:r>
              <a:rPr lang="tr-TR" dirty="0" err="1"/>
              <a:t>panelerde</a:t>
            </a:r>
            <a:r>
              <a:rPr lang="tr-TR" dirty="0"/>
              <a:t> kullanılan  harçlar.</a:t>
            </a:r>
            <a:br>
              <a:rPr lang="tr-TR" dirty="0"/>
            </a:br>
            <a:endParaRPr lang="tr-TR" dirty="0" smtClean="0"/>
          </a:p>
          <a:p>
            <a:r>
              <a:rPr lang="tr-TR" dirty="0" err="1" smtClean="0"/>
              <a:t>Gluten</a:t>
            </a:r>
            <a:r>
              <a:rPr lang="tr-TR" dirty="0" smtClean="0"/>
              <a:t> </a:t>
            </a:r>
            <a:r>
              <a:rPr lang="tr-TR" dirty="0"/>
              <a:t>içeren çikolata ve sakızlar.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>
                <a:cs typeface="Arial" panose="020B0604020202020204" pitchFamily="34" charset="0"/>
              </a:rPr>
              <a:t>ÇÖLYAKLI BİREYLERİN </a:t>
            </a:r>
            <a:r>
              <a:rPr lang="tr-TR" sz="3000" u="sng" dirty="0" smtClean="0">
                <a:cs typeface="Arial" panose="020B0604020202020204" pitchFamily="34" charset="0"/>
              </a:rPr>
              <a:t>YİYEMEYECEĞİ</a:t>
            </a:r>
            <a:r>
              <a:rPr lang="tr-TR" sz="3000" dirty="0" smtClean="0">
                <a:cs typeface="Arial" panose="020B0604020202020204" pitchFamily="34" charset="0"/>
              </a:rPr>
              <a:t> </a:t>
            </a:r>
            <a:r>
              <a:rPr lang="tr-TR" sz="3000" dirty="0">
                <a:cs typeface="Arial" panose="020B0604020202020204" pitchFamily="34" charset="0"/>
              </a:rPr>
              <a:t>BESİNLER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359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AKBULUT\Desktop\OKUL SAĞLIĞI\PROTOKOL VE PROJELER\OKUL SAĞLIĞI HİZMETLERİ İŞ BİRLİĞİ\RESİMLER\1463041220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" y="3429000"/>
            <a:ext cx="9059441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uratAKBULUT\Desktop\OKUL SAĞLIĞI\PROTOKOL VE PROJELER\OKUL SAĞLIĞI HİZMETLERİ İŞ BİRLİĞİ\RESİMLER\IMG_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788024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uratAKBULUT\Desktop\OKUL SAĞLIĞI\PROTOKOL VE PROJELER\OKUL SAĞLIĞI HİZMETLERİ İŞ BİRLİĞİ\RESİMLER\misir_gevrekli_sinitzel-1464f8f5-3a27-49d0-b3db-8b7132e247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98"/>
            <a:ext cx="4353953" cy="34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9 Mayıs Dünya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Günü’nün bulunduğu hafta içerisinde resmi ve özel okul/kurumlarda, okul/kurum yönetimleri tarafından; Ek-1 ve Ek-2’de yer alan bilgilerden yararlanılarak öğrenci, öğretmen, veli, yemekhane-kantin işletmecisi/çalışanı ve diğer okul çalışanlarına yönelik farkındalık eğitimlerinin yapılmasının sağlanması,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 smtClean="0"/>
              <a:t>ÇÖLYAKLA MÜCADELE KAPSAMINDA YÜRÜTÜLECEK ÇALIŞMALAR</a:t>
            </a:r>
            <a:endParaRPr lang="tr-TR" sz="3000" dirty="0"/>
          </a:p>
        </p:txBody>
      </p:sp>
      <p:sp>
        <p:nvSpPr>
          <p:cNvPr id="4" name="Dikdörtgen 3"/>
          <p:cNvSpPr/>
          <p:nvPr/>
        </p:nvSpPr>
        <p:spPr>
          <a:xfrm>
            <a:off x="6732240" y="6318874"/>
            <a:ext cx="241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0070C0"/>
                </a:solidFill>
              </a:rPr>
              <a:t>https://</a:t>
            </a:r>
            <a:r>
              <a:rPr lang="tr-TR" sz="1200" dirty="0">
                <a:solidFill>
                  <a:srgbClr val="0070C0"/>
                </a:solidFill>
                <a:hlinkClick r:id="rId2"/>
              </a:rPr>
              <a:t>okulsagligi.meb.gov.tr</a:t>
            </a:r>
            <a:r>
              <a:rPr lang="tr-TR" sz="12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52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Öğretmenlerin;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yukarıda bahsedilen belirtileri fark 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etmesi halinde öğrencinin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hastası olabileceği konusunda aileyi uyarması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,</a:t>
            </a:r>
          </a:p>
          <a:p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2050" name="Picture 2" descr="C:\Users\MuratAKBULUT\Desktop\OKUL SAĞLIĞI\PROTOKOL VE PROJELER\OKUL SAĞLIĞI HİZMETLERİ İŞ BİRLİĞİ\RESİMLER\okula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912768" cy="32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Çölyaklı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öğrencinin izni alınarak hastalığı ile ilgili diğer öğrencilerin  bilgilendirilmesi ve öğrenciye besin ikramında ısrarcı olmamalarının sağlanması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1027" name="Picture 3" descr="C:\Users\MuratAKBULUT\Desktop\OKUL SAĞLIĞI\PROTOKOL VE PROJELER\OKUL SAĞLIĞI HİZMETLERİ İŞ BİRLİĞİ\RESİMLER\k_04150347_IMG-2018050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552728" cy="27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6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Okul/kurumdaki kutlama, sınıf içi ve sınıf dışı etkinliklerde besin ikramı yapılacaksa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çölyaklı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öğrenci velisinin mutlaka bilgilendirilmesi ve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glutensiz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besinlerin sağlanması için gerekli önlemlerin alınması,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4" name="Picture 2" descr="C:\Users\MuratAKBULUT\Desktop\OKUL SAĞLIĞI\PROTOKOL VE PROJELER\OKUL SAĞLIĞI HİZMETLERİ İŞ BİRLİĞİ\RESİMLER\m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74582"/>
            <a:ext cx="5472608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Okul/kurum yönetimleri tarafından kantin ve yemekhanede çalışan personele hangi besinlerin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içerdiği ve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glutensiz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besin pişirme ve saklama konusunda bilgilendirme yapılması,</a:t>
            </a:r>
          </a:p>
          <a:p>
            <a:pPr algn="just"/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3074" name="Picture 2" descr="C:\Users\MuratAKBULUT\Downloads\photo581198835715943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281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ratAKBULUT\Downloads\photo5811988357159432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20" y="3861048"/>
            <a:ext cx="43687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e-okul sisteminde öğrencinin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süreğen(sürekli) 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hastalığının yer aldığı bölüme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tanısı konan öğrencilerin veri girişinin de düzenli olarak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yapılması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gerekmektedir.</a:t>
            </a:r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</p:spTree>
    <p:extLst>
      <p:ext uri="{BB962C8B-B14F-4D97-AF65-F5344CB8AC3E}">
        <p14:creationId xmlns:p14="http://schemas.microsoft.com/office/powerpoint/2010/main" val="34623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33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Çölyak</a:t>
            </a:r>
            <a:r>
              <a:rPr lang="tr-TR" dirty="0"/>
              <a:t> Hastalığı ince bağırsağın, GLUTEN adlı proteine karşı ömür boyu süren ve kronikleşen alerjisi, hassasiyetidir.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ÇÖLYAK NEDİR?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MuratAKBULUT\Desktop\OKUL SAĞLIĞI\PROTOKOL VE PROJELER\OKUL SAĞLIĞI HİZMETLERİ İŞ BİRLİĞİ\RESİMLER\sorularla-col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8749"/>
            <a:ext cx="7236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Gluten</a:t>
            </a:r>
            <a:r>
              <a:rPr lang="tr-TR" dirty="0"/>
              <a:t>, buğday, arpa, çavdar gibi tahıllarda bulunan, bitkisel bir proteindir. Yiyeceklerde bağlayıcı etkisi olan ve kıvam arttırıcı olarak kullanılan </a:t>
            </a:r>
            <a:r>
              <a:rPr lang="tr-TR" dirty="0" err="1"/>
              <a:t>glutene</a:t>
            </a:r>
            <a:r>
              <a:rPr lang="tr-TR" dirty="0"/>
              <a:t>, ekmek, makarna, bulgur ve diğer pek çok hamur işi tarifinde </a:t>
            </a:r>
            <a:r>
              <a:rPr lang="tr-TR" dirty="0" smtClean="0"/>
              <a:t>rastlayabilirsiniz.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GLUTEN NEDİR?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MuratAKBULUT\Desktop\OKUL SAĞLIĞI\PROTOKOL VE PROJELER\OKUL SAĞLIĞI HİZMETLERİ İŞ BİRLİĞİ\RESİMLER\4973783-728x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976664" cy="25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Çölyaklılar</a:t>
            </a:r>
            <a:r>
              <a:rPr lang="tr-TR" dirty="0" smtClean="0"/>
              <a:t> </a:t>
            </a:r>
            <a:r>
              <a:rPr lang="tr-TR" dirty="0" err="1"/>
              <a:t>glutenli</a:t>
            </a:r>
            <a:r>
              <a:rPr lang="tr-TR" dirty="0"/>
              <a:t> yiyecekler tükettiklerinde bağırsak mukozasında alerji nedeniyle </a:t>
            </a:r>
            <a:r>
              <a:rPr lang="tr-TR" dirty="0" err="1"/>
              <a:t>villus</a:t>
            </a:r>
            <a:r>
              <a:rPr lang="tr-TR" dirty="0"/>
              <a:t> çıkıntıları ve kıvrımları tahrip a</a:t>
            </a:r>
            <a:r>
              <a:rPr lang="tr-TR" dirty="0" smtClean="0"/>
              <a:t>larak </a:t>
            </a:r>
            <a:r>
              <a:rPr lang="tr-TR" dirty="0"/>
              <a:t>azalır ve küçülürler. Böylece bağırsak yüzölçümü gittikçe azalır ve alınan gıdalar emilemez hale gelir. Sonuçta beslenme yetersizliği, arkasından da hastalık belirtileri ortaya çıkar.</a:t>
            </a:r>
            <a:br>
              <a:rPr lang="tr-TR" dirty="0"/>
            </a:b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500" dirty="0" smtClean="0"/>
              <a:t>ÇÖLYAKLILAR GLUTEN TÜKETİRSE NE OLUR?</a:t>
            </a:r>
            <a:endParaRPr lang="tr-TR" sz="4500" dirty="0"/>
          </a:p>
        </p:txBody>
      </p:sp>
    </p:spTree>
    <p:extLst>
      <p:ext uri="{BB962C8B-B14F-4D97-AF65-F5344CB8AC3E}">
        <p14:creationId xmlns:p14="http://schemas.microsoft.com/office/powerpoint/2010/main" val="1931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Gluten</a:t>
            </a:r>
            <a:r>
              <a:rPr lang="tr-TR" dirty="0"/>
              <a:t> içermesi ihtimali olan yiyeceklerin </a:t>
            </a:r>
            <a:r>
              <a:rPr lang="tr-TR" dirty="0" err="1"/>
              <a:t>Glutensiz</a:t>
            </a:r>
            <a:r>
              <a:rPr lang="tr-TR" dirty="0"/>
              <a:t> gıda maddeleri ile aynı yerde bulunmaması önemlidir.  </a:t>
            </a:r>
            <a:r>
              <a:rPr lang="tr-TR" dirty="0" err="1"/>
              <a:t>Glutenli</a:t>
            </a:r>
            <a:r>
              <a:rPr lang="tr-TR" dirty="0"/>
              <a:t> gıdaların </a:t>
            </a:r>
            <a:r>
              <a:rPr lang="tr-TR" dirty="0" err="1"/>
              <a:t>glutensiz</a:t>
            </a:r>
            <a:r>
              <a:rPr lang="tr-TR" dirty="0"/>
              <a:t> gıdalara temas etmemesi için bu maddeleri hemen ayırın.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Yemek </a:t>
            </a:r>
            <a:r>
              <a:rPr lang="tr-TR" dirty="0"/>
              <a:t>hazırlığı sırasında </a:t>
            </a:r>
            <a:r>
              <a:rPr lang="tr-TR" dirty="0" err="1"/>
              <a:t>glutenli</a:t>
            </a:r>
            <a:r>
              <a:rPr lang="tr-TR" dirty="0"/>
              <a:t> gıdalara değmiş, bulaşmış çatal kaşık süzgeç tabak </a:t>
            </a:r>
            <a:r>
              <a:rPr lang="tr-TR" dirty="0" err="1"/>
              <a:t>v.s</a:t>
            </a:r>
            <a:r>
              <a:rPr lang="tr-TR" dirty="0"/>
              <a:t> gereçler kesinlikle </a:t>
            </a:r>
            <a:r>
              <a:rPr lang="tr-TR" dirty="0" err="1"/>
              <a:t>Çölyaklı</a:t>
            </a:r>
            <a:r>
              <a:rPr lang="tr-TR" dirty="0"/>
              <a:t> kişilerin gıdalarına dokundurulmamalıdır.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ÇAPRAZ BULAŞI ETKİSİ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1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4349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-Karın Bölgesinde öne doğru şişkinlik</a:t>
            </a:r>
            <a:br>
              <a:rPr lang="tr-TR" dirty="0"/>
            </a:br>
            <a:r>
              <a:rPr lang="tr-TR" dirty="0"/>
              <a:t>-Yaşa göre kilo azlığı</a:t>
            </a:r>
            <a:br>
              <a:rPr lang="tr-TR" dirty="0"/>
            </a:br>
            <a:r>
              <a:rPr lang="tr-TR" dirty="0"/>
              <a:t>-Kas zayıflığı</a:t>
            </a:r>
            <a:br>
              <a:rPr lang="tr-TR" dirty="0"/>
            </a:br>
            <a:r>
              <a:rPr lang="tr-TR" dirty="0"/>
              <a:t>-Kansızlık</a:t>
            </a:r>
            <a:br>
              <a:rPr lang="tr-TR" dirty="0"/>
            </a:br>
            <a:r>
              <a:rPr lang="tr-TR" dirty="0"/>
              <a:t>-Dışkıda anormallik, büyük tuvalet ihtiyacı artması</a:t>
            </a:r>
            <a:br>
              <a:rPr lang="tr-TR" dirty="0"/>
            </a:br>
            <a:r>
              <a:rPr lang="tr-TR" dirty="0"/>
              <a:t>-Kusma</a:t>
            </a:r>
            <a:br>
              <a:rPr lang="tr-TR" dirty="0"/>
            </a:br>
            <a:r>
              <a:rPr lang="tr-TR" dirty="0"/>
              <a:t>-Bezginlik</a:t>
            </a:r>
            <a:br>
              <a:rPr lang="tr-TR" dirty="0"/>
            </a:br>
            <a:r>
              <a:rPr lang="tr-TR" dirty="0"/>
              <a:t>-İştahsızlık     </a:t>
            </a:r>
            <a:br>
              <a:rPr lang="tr-TR" dirty="0"/>
            </a:br>
            <a:r>
              <a:rPr lang="tr-TR" dirty="0"/>
              <a:t>-Büyüme geriliği        </a:t>
            </a:r>
            <a:br>
              <a:rPr lang="tr-TR" dirty="0"/>
            </a:br>
            <a:r>
              <a:rPr lang="tr-TR" dirty="0"/>
              <a:t>-İştahsızlık, gaz şikayetleri</a:t>
            </a:r>
            <a:br>
              <a:rPr lang="tr-TR" dirty="0"/>
            </a:br>
            <a:r>
              <a:rPr lang="tr-TR" dirty="0"/>
              <a:t>-Eklem ve kemik ağrıları</a:t>
            </a:r>
            <a:br>
              <a:rPr lang="tr-TR" dirty="0"/>
            </a:br>
            <a:r>
              <a:rPr lang="tr-TR" dirty="0"/>
              <a:t>-Sinirlilik</a:t>
            </a:r>
            <a:br>
              <a:rPr lang="tr-TR" dirty="0"/>
            </a:br>
            <a:r>
              <a:rPr lang="tr-TR" dirty="0"/>
              <a:t>-Ciltte kaşıntılı döküntüler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BELİRTİLERİ NELERDİR?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Çoğunlukla belirtiler ilişkili bir başka hastalığı da </a:t>
            </a:r>
            <a:r>
              <a:rPr lang="tr-TR" dirty="0" smtClean="0"/>
              <a:t>düşündürmektedir.</a:t>
            </a:r>
          </a:p>
          <a:p>
            <a:r>
              <a:rPr lang="tr-TR" dirty="0">
                <a:solidFill>
                  <a:srgbClr val="FF0000"/>
                </a:solidFill>
              </a:rPr>
              <a:t>Kan testleri ve sonrasında ince bağırsak biyopsisi ile kesin tanı konulmaktadır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err="1"/>
              <a:t>Çölyak</a:t>
            </a:r>
            <a:r>
              <a:rPr lang="tr-TR" dirty="0"/>
              <a:t> Hastalığı Alerji Testleri, Rezonans ve </a:t>
            </a:r>
            <a:r>
              <a:rPr lang="tr-TR" dirty="0" err="1"/>
              <a:t>Homeopati</a:t>
            </a:r>
            <a:r>
              <a:rPr lang="tr-TR" dirty="0"/>
              <a:t> </a:t>
            </a:r>
            <a:r>
              <a:rPr lang="tr-TR" dirty="0" err="1"/>
              <a:t>v.b</a:t>
            </a:r>
            <a:r>
              <a:rPr lang="tr-TR" dirty="0"/>
              <a:t> yöntemlerle teşhis edilemez.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 YÖNTEMİ?</a:t>
            </a:r>
            <a:endParaRPr lang="tr-TR" dirty="0"/>
          </a:p>
        </p:txBody>
      </p:sp>
      <p:sp>
        <p:nvSpPr>
          <p:cNvPr id="4" name="Patlama 1 3"/>
          <p:cNvSpPr/>
          <p:nvPr/>
        </p:nvSpPr>
        <p:spPr>
          <a:xfrm>
            <a:off x="1547664" y="4869160"/>
            <a:ext cx="6336704" cy="1872208"/>
          </a:xfrm>
          <a:prstGeom prst="irregularSeal1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EB80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ÇÖLYAK BULAŞICI BİR HASTALIK DEĞİLDİR</a:t>
            </a:r>
          </a:p>
        </p:txBody>
      </p:sp>
    </p:spTree>
    <p:extLst>
      <p:ext uri="{BB962C8B-B14F-4D97-AF65-F5344CB8AC3E}">
        <p14:creationId xmlns:p14="http://schemas.microsoft.com/office/powerpoint/2010/main" val="2093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Çölyak</a:t>
            </a:r>
            <a:r>
              <a:rPr lang="tr-TR" dirty="0"/>
              <a:t> hastalığının tek tedavisi GLUTENSİZ  sıkı bir diyettir.  Diyetin sıkı bir şekilde uygulanması ile düzleşen ince bağırsak yüzeyi normal şeklini ve işlevini tekrar kazanmaktadır. Çok az miktarda alınan </a:t>
            </a:r>
            <a:r>
              <a:rPr lang="tr-TR" dirty="0" err="1"/>
              <a:t>gluten</a:t>
            </a:r>
            <a:r>
              <a:rPr lang="tr-TR" dirty="0"/>
              <a:t> </a:t>
            </a:r>
            <a:r>
              <a:rPr lang="tr-TR" dirty="0" smtClean="0"/>
              <a:t>bağırsaklardaki </a:t>
            </a:r>
            <a:r>
              <a:rPr lang="tr-TR" dirty="0"/>
              <a:t>tahribatın tekrarlamasına neden olur.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 ŞEKLİ?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2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cs typeface="Arial" panose="020B0604020202020204" pitchFamily="34" charset="0"/>
              </a:rPr>
              <a:t>Meyve, sebzeler</a:t>
            </a:r>
          </a:p>
          <a:p>
            <a:r>
              <a:rPr lang="tr-TR" dirty="0">
                <a:cs typeface="Arial" panose="020B0604020202020204" pitchFamily="34" charset="0"/>
              </a:rPr>
              <a:t>Et, balık, kümes hayvanları</a:t>
            </a:r>
          </a:p>
          <a:p>
            <a:r>
              <a:rPr lang="tr-TR" dirty="0">
                <a:cs typeface="Arial" panose="020B0604020202020204" pitchFamily="34" charset="0"/>
              </a:rPr>
              <a:t>Süt, sade yoğurt, peynir</a:t>
            </a:r>
          </a:p>
          <a:p>
            <a:r>
              <a:rPr lang="tr-TR" dirty="0">
                <a:cs typeface="Arial" panose="020B0604020202020204" pitchFamily="34" charset="0"/>
              </a:rPr>
              <a:t>Yumurta</a:t>
            </a:r>
          </a:p>
          <a:p>
            <a:r>
              <a:rPr lang="tr-TR" dirty="0">
                <a:cs typeface="Arial" panose="020B0604020202020204" pitchFamily="34" charset="0"/>
              </a:rPr>
              <a:t>Yağlı tohumlar (ceviz, fındık, badem..</a:t>
            </a:r>
            <a:r>
              <a:rPr lang="tr-TR" dirty="0" err="1">
                <a:cs typeface="Arial" panose="020B0604020202020204" pitchFamily="34" charset="0"/>
              </a:rPr>
              <a:t>vb</a:t>
            </a:r>
            <a:r>
              <a:rPr lang="tr-TR" dirty="0">
                <a:cs typeface="Arial" panose="020B0604020202020204" pitchFamily="34" charset="0"/>
              </a:rPr>
              <a:t>)</a:t>
            </a:r>
          </a:p>
          <a:p>
            <a:r>
              <a:rPr lang="tr-TR" dirty="0">
                <a:cs typeface="Arial" panose="020B0604020202020204" pitchFamily="34" charset="0"/>
              </a:rPr>
              <a:t>Çekirdekler (ay çiçeği, kabak çekirdeği)</a:t>
            </a:r>
          </a:p>
          <a:p>
            <a:r>
              <a:rPr lang="tr-TR" dirty="0">
                <a:cs typeface="Arial" panose="020B0604020202020204" pitchFamily="34" charset="0"/>
              </a:rPr>
              <a:t>Kuru baklagiller (mercimek, fasulye, nohut vb.)</a:t>
            </a:r>
          </a:p>
          <a:p>
            <a:r>
              <a:rPr lang="tr-TR" dirty="0">
                <a:cs typeface="Arial" panose="020B0604020202020204" pitchFamily="34" charset="0"/>
              </a:rPr>
              <a:t>Tereyağı, margarin ve bitkisel sıvı yağlar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>
                <a:cs typeface="Arial" panose="020B0604020202020204" pitchFamily="34" charset="0"/>
              </a:rPr>
              <a:t>ÇÖLYAKLI BİREYLERİN YİYEBİLECEĞİ BESİNLER</a:t>
            </a:r>
            <a:br>
              <a:rPr lang="tr-TR" sz="3000" dirty="0">
                <a:cs typeface="Arial" panose="020B0604020202020204" pitchFamily="34" charset="0"/>
              </a:rPr>
            </a:b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8567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</TotalTime>
  <Words>423</Words>
  <Application>Microsoft Office PowerPoint</Application>
  <PresentationFormat>Ekran Gösterisi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Cilt</vt:lpstr>
      <vt:lpstr>ÇÖLYAKLA YAŞAM</vt:lpstr>
      <vt:lpstr>ÇÖLYAK NEDİR?</vt:lpstr>
      <vt:lpstr>GLUTEN NEDİR?</vt:lpstr>
      <vt:lpstr>ÇÖLYAKLILAR GLUTEN TÜKETİRSE NE OLUR?</vt:lpstr>
      <vt:lpstr>ÇAPRAZ BULAŞI ETKİSİ</vt:lpstr>
      <vt:lpstr>BELİRTİLERİ NELERDİR?</vt:lpstr>
      <vt:lpstr>TANI YÖNTEMİ?</vt:lpstr>
      <vt:lpstr>TEDAVİ  ŞEKLİ?</vt:lpstr>
      <vt:lpstr>ÇÖLYAKLI BİREYLERİN YİYEBİLECEĞİ BESİNLER </vt:lpstr>
      <vt:lpstr>PowerPoint Sunusu</vt:lpstr>
      <vt:lpstr>ÇÖLYAKLI BİREYLERİN YİYEMEYECEĞİ BESİNLER</vt:lpstr>
      <vt:lpstr>PowerPoint Sunusu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ÇÖLYAKLA YAŞAM</dc:title>
  <dc:creator>MuratAKBULUT</dc:creator>
  <cp:lastModifiedBy>namık kemal_1881</cp:lastModifiedBy>
  <cp:revision>13</cp:revision>
  <dcterms:created xsi:type="dcterms:W3CDTF">2019-03-22T11:31:30Z</dcterms:created>
  <dcterms:modified xsi:type="dcterms:W3CDTF">2024-05-10T15:59:53Z</dcterms:modified>
</cp:coreProperties>
</file>